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286" r:id="rId11"/>
    <p:sldId id="1287" r:id="rId12"/>
    <p:sldId id="1292" r:id="rId13"/>
    <p:sldId id="1293" r:id="rId14"/>
    <p:sldId id="1294" r:id="rId15"/>
    <p:sldId id="1295" r:id="rId16"/>
    <p:sldId id="1296" r:id="rId17"/>
    <p:sldId id="1306" r:id="rId18"/>
    <p:sldId id="1297" r:id="rId19"/>
    <p:sldId id="1288" r:id="rId20"/>
    <p:sldId id="1249" r:id="rId21"/>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0"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86" d="100"/>
          <a:sy n="86" d="100"/>
        </p:scale>
        <p:origin x="2580" y="84"/>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 </a:t>
            </a:r>
            <a:r>
              <a:rPr lang="en-US" sz="1100" dirty="0" err="1" smtClean="0">
                <a:solidFill>
                  <a:schemeClr val="tx1"/>
                </a:solidFill>
              </a:rPr>
              <a:t>S</a:t>
            </a:r>
            <a:r>
              <a:rPr lang="en-US" sz="1100" b="0" i="0" u="none" strike="noStrike" cap="none" dirty="0" err="1" smtClean="0">
                <a:solidFill>
                  <a:schemeClr val="tx1"/>
                </a:solidFill>
                <a:latin typeface="Arial"/>
                <a:ea typeface="Arial"/>
                <a:cs typeface="Arial"/>
                <a:sym typeface="Arial"/>
              </a:rPr>
              <a:t>hrijaa.N</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 814721104051</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065" y="3957313"/>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smtClean="0">
                <a:solidFill>
                  <a:schemeClr val="tx1"/>
                </a:solidFill>
              </a:rPr>
              <a:t>SRM TRP ENGINEERING COLLEGE</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350379" y="333502"/>
            <a:ext cx="7886430" cy="666517"/>
          </a:xfrm>
        </p:spPr>
        <p:txBody>
          <a:bodyPr/>
          <a:lstStyle/>
          <a:p>
            <a:pPr algn="ctr"/>
            <a:r>
              <a:rPr lang="en-US" b="1" dirty="0" smtClean="0"/>
              <a:t>Login </a:t>
            </a:r>
            <a:r>
              <a:rPr lang="en-US" b="1" dirty="0" smtClean="0"/>
              <a:t>Page</a:t>
            </a:r>
            <a:endParaRPr lang="en-US" b="1" dirty="0"/>
          </a:p>
        </p:txBody>
      </p:sp>
      <p:pic>
        <p:nvPicPr>
          <p:cNvPr id="4" name="Picture 3"/>
          <p:cNvPicPr>
            <a:picLocks noChangeAspect="1"/>
          </p:cNvPicPr>
          <p:nvPr/>
        </p:nvPicPr>
        <p:blipFill>
          <a:blip r:embed="rId2"/>
          <a:stretch>
            <a:fillRect/>
          </a:stretch>
        </p:blipFill>
        <p:spPr>
          <a:xfrm>
            <a:off x="999892" y="866204"/>
            <a:ext cx="7143163" cy="4018029"/>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61292" y="423127"/>
            <a:ext cx="7886430" cy="632649"/>
          </a:xfrm>
        </p:spPr>
        <p:txBody>
          <a:bodyPr/>
          <a:lstStyle/>
          <a:p>
            <a:pPr algn="ctr"/>
            <a:r>
              <a:rPr lang="en-US" b="1" dirty="0" smtClean="0"/>
              <a:t>Student Login-Page</a:t>
            </a:r>
            <a:endParaRPr lang="en-US" b="1" dirty="0"/>
          </a:p>
        </p:txBody>
      </p:sp>
      <p:pic>
        <p:nvPicPr>
          <p:cNvPr id="3" name="Picture 2"/>
          <p:cNvPicPr>
            <a:picLocks noChangeAspect="1"/>
          </p:cNvPicPr>
          <p:nvPr/>
        </p:nvPicPr>
        <p:blipFill>
          <a:blip r:embed="rId2"/>
          <a:stretch>
            <a:fillRect/>
          </a:stretch>
        </p:blipFill>
        <p:spPr>
          <a:xfrm>
            <a:off x="1148951" y="853843"/>
            <a:ext cx="7198771" cy="4049309"/>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1319935" y="453896"/>
            <a:ext cx="6006416" cy="471656"/>
          </a:xfrm>
        </p:spPr>
        <p:txBody>
          <a:bodyPr/>
          <a:lstStyle/>
          <a:p>
            <a:pPr algn="ctr"/>
            <a:r>
              <a:rPr lang="en-US" b="1" dirty="0" smtClean="0"/>
              <a:t>Teachers Login-Page</a:t>
            </a:r>
            <a:endParaRPr lang="en-US" b="1" dirty="0"/>
          </a:p>
        </p:txBody>
      </p:sp>
      <p:pic>
        <p:nvPicPr>
          <p:cNvPr id="3" name="Picture 2"/>
          <p:cNvPicPr>
            <a:picLocks noChangeAspect="1"/>
          </p:cNvPicPr>
          <p:nvPr/>
        </p:nvPicPr>
        <p:blipFill>
          <a:blip r:embed="rId2"/>
          <a:stretch>
            <a:fillRect/>
          </a:stretch>
        </p:blipFill>
        <p:spPr>
          <a:xfrm>
            <a:off x="757552" y="840705"/>
            <a:ext cx="7485861" cy="421079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62014" y="336808"/>
            <a:ext cx="7886430" cy="649583"/>
          </a:xfrm>
        </p:spPr>
        <p:txBody>
          <a:bodyPr/>
          <a:lstStyle/>
          <a:p>
            <a:pPr algn="ctr"/>
            <a:r>
              <a:rPr lang="en-US" b="1" dirty="0" err="1" smtClean="0"/>
              <a:t>no_access</a:t>
            </a:r>
            <a:r>
              <a:rPr lang="en-US" b="1" dirty="0" smtClean="0"/>
              <a:t>-Page</a:t>
            </a:r>
            <a:endParaRPr lang="en-US" b="1" dirty="0"/>
          </a:p>
        </p:txBody>
      </p:sp>
      <p:pic>
        <p:nvPicPr>
          <p:cNvPr id="3" name="Picture 2"/>
          <p:cNvPicPr>
            <a:picLocks noChangeAspect="1"/>
          </p:cNvPicPr>
          <p:nvPr/>
        </p:nvPicPr>
        <p:blipFill>
          <a:blip r:embed="rId2"/>
          <a:stretch>
            <a:fillRect/>
          </a:stretch>
        </p:blipFill>
        <p:spPr>
          <a:xfrm>
            <a:off x="982941" y="785670"/>
            <a:ext cx="7400694" cy="4157109"/>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9230" y="602167"/>
            <a:ext cx="5765180" cy="307777"/>
          </a:xfrm>
          <a:prstGeom prst="rect">
            <a:avLst/>
          </a:prstGeom>
          <a:noFill/>
        </p:spPr>
        <p:txBody>
          <a:bodyPr wrap="square" rtlCol="0">
            <a:spAutoFit/>
          </a:bodyPr>
          <a:lstStyle/>
          <a:p>
            <a:r>
              <a:rPr lang="en-US" dirty="0"/>
              <a:t> </a:t>
            </a:r>
            <a:r>
              <a:rPr lang="en-US" dirty="0" smtClean="0"/>
              <a:t>                                        </a:t>
            </a:r>
            <a:r>
              <a:rPr lang="en-US" b="1" dirty="0"/>
              <a:t>ERROR-Page</a:t>
            </a:r>
            <a:r>
              <a:rPr lang="en-US" dirty="0" smtClean="0"/>
              <a:t>      </a:t>
            </a:r>
            <a:endParaRPr lang="en-IN" dirty="0"/>
          </a:p>
        </p:txBody>
      </p:sp>
      <p:pic>
        <p:nvPicPr>
          <p:cNvPr id="4" name="Picture 3"/>
          <p:cNvPicPr>
            <a:picLocks noChangeAspect="1"/>
          </p:cNvPicPr>
          <p:nvPr/>
        </p:nvPicPr>
        <p:blipFill>
          <a:blip r:embed="rId2"/>
          <a:stretch>
            <a:fillRect/>
          </a:stretch>
        </p:blipFill>
        <p:spPr>
          <a:xfrm>
            <a:off x="905107" y="909944"/>
            <a:ext cx="7233425" cy="4063150"/>
          </a:xfrm>
          <a:prstGeom prst="rect">
            <a:avLst/>
          </a:prstGeom>
        </p:spPr>
      </p:pic>
    </p:spTree>
    <p:extLst>
      <p:ext uri="{BB962C8B-B14F-4D97-AF65-F5344CB8AC3E}">
        <p14:creationId xmlns:p14="http://schemas.microsoft.com/office/powerpoint/2010/main" val="2335807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4" name="TextBox 3"/>
          <p:cNvSpPr txBox="1"/>
          <p:nvPr/>
        </p:nvSpPr>
        <p:spPr>
          <a:xfrm>
            <a:off x="215053" y="1047889"/>
            <a:ext cx="8695341" cy="3970318"/>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Real-time Collaboration</a:t>
            </a:r>
            <a:r>
              <a:rPr lang="en-US" dirty="0"/>
              <a:t> </a:t>
            </a:r>
            <a:r>
              <a:rPr lang="en-US" dirty="0" smtClean="0"/>
              <a:t>is Implemented in </a:t>
            </a:r>
            <a:r>
              <a:rPr lang="en-US" dirty="0"/>
              <a:t>real-time editing and collaboration features using </a:t>
            </a:r>
            <a:r>
              <a:rPr lang="en-US" dirty="0" smtClean="0"/>
              <a:t>Web Sockets </a:t>
            </a:r>
            <a:r>
              <a:rPr lang="en-US" dirty="0"/>
              <a:t>or similar technologies to allow multiple users to work on the same node </a:t>
            </a:r>
            <a:r>
              <a:rPr lang="en-US" dirty="0" smtClean="0"/>
              <a:t>simultaneously.</a:t>
            </a:r>
          </a:p>
          <a:p>
            <a:pPr marL="285750" indent="-285750">
              <a:buFont typeface="Wingdings" panose="05000000000000000000" pitchFamily="2" charset="2"/>
              <a:buChar char="Ø"/>
            </a:pPr>
            <a:r>
              <a:rPr lang="en-US" dirty="0" smtClean="0"/>
              <a:t>Enhanced </a:t>
            </a:r>
            <a:r>
              <a:rPr lang="en-US" dirty="0"/>
              <a:t>Search and </a:t>
            </a:r>
            <a:r>
              <a:rPr lang="en-US" dirty="0" smtClean="0"/>
              <a:t>Navigation is Improved and </a:t>
            </a:r>
            <a:r>
              <a:rPr lang="en-US" dirty="0"/>
              <a:t>search functionality and navigation within the node-sharing platform to help users easily find and access relevant </a:t>
            </a:r>
            <a:r>
              <a:rPr lang="en-US" dirty="0" smtClean="0"/>
              <a:t>content.</a:t>
            </a:r>
          </a:p>
          <a:p>
            <a:pPr marL="285750" indent="-285750">
              <a:buFont typeface="Wingdings" panose="05000000000000000000" pitchFamily="2" charset="2"/>
              <a:buChar char="Ø"/>
            </a:pPr>
            <a:r>
              <a:rPr lang="en-US" dirty="0" smtClean="0"/>
              <a:t>Version Control</a:t>
            </a:r>
            <a:r>
              <a:rPr lang="en-US" dirty="0"/>
              <a:t> </a:t>
            </a:r>
            <a:r>
              <a:rPr lang="en-US" dirty="0" smtClean="0"/>
              <a:t>is Introduced for </a:t>
            </a:r>
            <a:r>
              <a:rPr lang="en-US" dirty="0"/>
              <a:t>version control features to track changes made to nodes, allowing users to revert to previous versions if </a:t>
            </a:r>
            <a:r>
              <a:rPr lang="en-US" dirty="0" smtClean="0"/>
              <a:t>needed.</a:t>
            </a:r>
          </a:p>
          <a:p>
            <a:pPr marL="285750" indent="-285750">
              <a:buFont typeface="Wingdings" panose="05000000000000000000" pitchFamily="2" charset="2"/>
              <a:buChar char="Ø"/>
            </a:pPr>
            <a:r>
              <a:rPr lang="en-US" dirty="0" smtClean="0"/>
              <a:t>Mobile </a:t>
            </a:r>
            <a:r>
              <a:rPr lang="en-US" dirty="0"/>
              <a:t>App </a:t>
            </a:r>
            <a:r>
              <a:rPr lang="en-US" dirty="0" smtClean="0"/>
              <a:t>Integration is a development of </a:t>
            </a:r>
            <a:r>
              <a:rPr lang="en-US" dirty="0"/>
              <a:t>a mobile app that syncs with the web application, allowing users to access and edit nodes on the </a:t>
            </a:r>
            <a:r>
              <a:rPr lang="en-US" dirty="0" smtClean="0"/>
              <a:t>go.</a:t>
            </a:r>
          </a:p>
          <a:p>
            <a:pPr marL="285750" indent="-285750">
              <a:buFont typeface="Wingdings" panose="05000000000000000000" pitchFamily="2" charset="2"/>
              <a:buChar char="Ø"/>
            </a:pPr>
            <a:r>
              <a:rPr lang="en-US" dirty="0" smtClean="0"/>
              <a:t>Integration </a:t>
            </a:r>
            <a:r>
              <a:rPr lang="en-US" dirty="0"/>
              <a:t>with Learning Management Systems (LMS</a:t>
            </a:r>
            <a:r>
              <a:rPr lang="en-US" dirty="0" smtClean="0"/>
              <a:t>) </a:t>
            </a:r>
            <a:r>
              <a:rPr lang="en-US" dirty="0"/>
              <a:t>Integrate the node-sharing platform with popular LMSs to streamline the sharing and management of educational </a:t>
            </a:r>
            <a:r>
              <a:rPr lang="en-US" dirty="0" smtClean="0"/>
              <a:t>content.</a:t>
            </a:r>
          </a:p>
          <a:p>
            <a:pPr marL="285750" indent="-285750">
              <a:buFont typeface="Wingdings" panose="05000000000000000000" pitchFamily="2" charset="2"/>
              <a:buChar char="Ø"/>
            </a:pPr>
            <a:r>
              <a:rPr lang="en-US" dirty="0" smtClean="0"/>
              <a:t>Advanced Analytics provides </a:t>
            </a:r>
            <a:r>
              <a:rPr lang="en-US" dirty="0"/>
              <a:t>insights into user activity and node usage to help users and administrators understand how content is being used and identify areas for </a:t>
            </a:r>
            <a:r>
              <a:rPr lang="en-US" dirty="0" smtClean="0"/>
              <a:t>improvement.</a:t>
            </a:r>
          </a:p>
          <a:p>
            <a:pPr marL="285750" indent="-285750">
              <a:buFont typeface="Wingdings" panose="05000000000000000000" pitchFamily="2" charset="2"/>
              <a:buChar char="Ø"/>
            </a:pPr>
            <a:r>
              <a:rPr lang="en-US" dirty="0" smtClean="0"/>
              <a:t>Gamification add elements </a:t>
            </a:r>
            <a:r>
              <a:rPr lang="en-US" dirty="0"/>
              <a:t>such as badges, leaderboards, or rewards to incentivize user engagement and </a:t>
            </a:r>
            <a:r>
              <a:rPr lang="en-US" dirty="0" smtClean="0"/>
              <a:t>contribution.</a:t>
            </a:r>
          </a:p>
          <a:p>
            <a:pPr marL="285750" indent="-285750">
              <a:buFont typeface="Wingdings" panose="05000000000000000000" pitchFamily="2" charset="2"/>
              <a:buChar char="Ø"/>
            </a:pPr>
            <a:r>
              <a:rPr lang="en-US" dirty="0" smtClean="0"/>
              <a:t>Accessibility Features ensure </a:t>
            </a:r>
            <a:r>
              <a:rPr lang="en-US" dirty="0"/>
              <a:t>that the web application is accessible to users with disabilities, following WCAG </a:t>
            </a:r>
            <a:r>
              <a:rPr lang="en-US" dirty="0" smtClean="0"/>
              <a:t>guidelines and Enhanced Security Implement </a:t>
            </a:r>
            <a:r>
              <a:rPr lang="en-US" dirty="0"/>
              <a:t>additional security measures, such as two-factor authentication and data encryption, to protect user </a:t>
            </a:r>
            <a:r>
              <a:rPr lang="en-US" dirty="0" smtClean="0"/>
              <a:t>data Integration </a:t>
            </a:r>
            <a:r>
              <a:rPr lang="en-US" dirty="0"/>
              <a:t>with Other </a:t>
            </a:r>
            <a:r>
              <a:rPr lang="en-US" dirty="0" smtClean="0"/>
              <a:t>Tools: </a:t>
            </a:r>
            <a:r>
              <a:rPr lang="en-US" dirty="0"/>
              <a:t>Integrate with other productivity tools such as calendars, task managers, or communication </a:t>
            </a:r>
            <a:r>
              <a:rPr lang="en-US" dirty="0" smtClean="0"/>
              <a:t>platforms.</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53863" y="1127982"/>
            <a:ext cx="8209576" cy="3108543"/>
          </a:xfrm>
          <a:prstGeom prst="rect">
            <a:avLst/>
          </a:prstGeom>
          <a:noFill/>
        </p:spPr>
        <p:txBody>
          <a:bodyPr wrap="square" rtlCol="0">
            <a:spAutoFit/>
          </a:bodyPr>
          <a:lstStyle/>
          <a:p>
            <a:pPr marL="285750" indent="-285750">
              <a:buFont typeface="Arial" panose="020B0604020202020204" pitchFamily="34" charset="0"/>
              <a:buChar char="•"/>
            </a:pPr>
            <a:r>
              <a:rPr lang="en-US" dirty="0"/>
              <a:t>The note-sharing web application provides a versatile platform for users to collaborate, organize, and share their notes effortlessly. With its intuitive interface and robust features, it fosters seamless communication and knowledge exchange among individuals and groups. Whether for educational purposes, professional projects, or personal endeavors, this application streamlines the process of creating, editing, and distributing notes, ultimately enhancing productivity and facilitating meaningful </a:t>
            </a:r>
            <a:r>
              <a:rPr lang="en-US" dirty="0" smtClean="0"/>
              <a:t>collaboration</a:t>
            </a:r>
          </a:p>
          <a:p>
            <a:pPr marL="285750" indent="-285750">
              <a:buFont typeface="Arial" panose="020B0604020202020204" pitchFamily="34" charset="0"/>
              <a:buChar char="•"/>
            </a:pPr>
            <a:r>
              <a:rPr lang="en-US" dirty="0"/>
              <a:t>In conclusion, the note-sharing web application serves as a vital tool for modern-day knowledge management and collaboration. Its user-friendly design and comprehensive features empower individuals and teams to efficiently create, share, and organize notes, fostering collaboration and driving productivity. </a:t>
            </a:r>
            <a:endParaRPr lang="en-US" dirty="0" smtClean="0"/>
          </a:p>
          <a:p>
            <a:pPr marL="285750" indent="-285750">
              <a:buFont typeface="Arial" panose="020B0604020202020204" pitchFamily="34" charset="0"/>
              <a:buChar char="•"/>
            </a:pPr>
            <a:r>
              <a:rPr lang="en-US" dirty="0" smtClean="0"/>
              <a:t>By </a:t>
            </a:r>
            <a:r>
              <a:rPr lang="en-US" dirty="0"/>
              <a:t>facilitating seamless communication and information exchange, the application enables users to harness the collective intelligence of their peers and achieve greater success in their endeavors. Whether for educational, professional, or personal use, this platform revolutionizes the way people collaborate and learn in the digital age.</a:t>
            </a:r>
            <a:endParaRPr lang="en-US" dirty="0" smtClean="0"/>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p:cNvSpPr txBox="1"/>
          <p:nvPr/>
        </p:nvSpPr>
        <p:spPr>
          <a:xfrm>
            <a:off x="692108" y="1562229"/>
            <a:ext cx="7347921" cy="2031325"/>
          </a:xfrm>
          <a:prstGeom prst="rect">
            <a:avLst/>
          </a:prstGeom>
          <a:noFill/>
        </p:spPr>
        <p:txBody>
          <a:bodyPr wrap="square" rtlCol="0">
            <a:spAutoFit/>
          </a:bodyPr>
          <a:lstStyle/>
          <a:p>
            <a:pPr algn="just"/>
            <a:r>
              <a:rPr lang="en-US" dirty="0"/>
              <a:t>The Note Sharing Web Application facilitates seamless creation, sharing, and collaboration on notes online. Through its intuitive interface accessible via web browsers, users effortlessly manage notes, categorize them, and engage in collaborative efforts. Additionally, the platform integrates features for enhanced productivity and communication, fostering efficient teamwork and knowledge sharing. Web Application is designed to provide a platform for users to create, share, and collaborate on notes online. The application offers a user-friendly interface accessible through web browsers, enabling users to easily manage their notes, organize them into categories, and share them with others. Some more other</a:t>
            </a:r>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213582" y="1174704"/>
            <a:ext cx="8543300" cy="3108543"/>
          </a:xfrm>
          <a:prstGeom prst="rect">
            <a:avLst/>
          </a:prstGeom>
          <a:noFill/>
        </p:spPr>
        <p:txBody>
          <a:bodyPr wrap="square" rtlCol="0">
            <a:spAutoFit/>
          </a:bodyPr>
          <a:lstStyle/>
          <a:p>
            <a:pPr marL="285750" indent="-285750" algn="just">
              <a:buFont typeface="Arial" panose="020B0604020202020204" pitchFamily="34" charset="0"/>
              <a:buChar char="•"/>
            </a:pPr>
            <a:r>
              <a:rPr lang="en-US" dirty="0"/>
              <a:t>In today's digital age, students and professionals often struggle with disorganized and inefficient methods of sharing and managing notes. Traditional approaches, such as handwritten notes or scattered digital files, lack collaboration features, version control, and accessibility across devices. Additionally, existing note-sharing platforms may suffer from usability issues, limited functionality, or privacy concerns. Consequently, there is a pressing need for a robust and user-friendly notes sharing web application that addresses these challenges, facilitating seamless collaboration, organization, and accessibility of notes for individuals and groups across various educational and professional settings</a:t>
            </a:r>
            <a:r>
              <a:rPr lang="en-US" dirty="0" smtClean="0"/>
              <a:t>.</a:t>
            </a:r>
          </a:p>
          <a:p>
            <a:pPr marL="285750" indent="-285750" algn="just">
              <a:buFont typeface="Arial" panose="020B0604020202020204" pitchFamily="34" charset="0"/>
              <a:buChar char="•"/>
            </a:pPr>
            <a:r>
              <a:rPr lang="en-US" dirty="0"/>
              <a:t>Fragmented Collaboration: Current note-sharing methods often result in fragmented collaboration, where individuals struggle to synchronize updates, provide feedback, and collaborate effectively in real-time. This fragmentation hinders productivity and teamwork, especially in group projects or study sessions where seamless collaboration is essential</a:t>
            </a:r>
            <a:r>
              <a:rPr lang="en-US" dirty="0" smtClean="0"/>
              <a:t>.</a:t>
            </a:r>
          </a:p>
          <a:p>
            <a:pPr marL="285750" indent="-285750" algn="just">
              <a:buFont typeface="Arial" panose="020B0604020202020204" pitchFamily="34" charset="0"/>
              <a:buChar char="•"/>
            </a:pPr>
            <a:r>
              <a:rPr lang="en-US" dirty="0"/>
              <a:t>Version Control Challenges: With multiple users accessing and editing notes simultaneously, version control becomes a significant issue. Without proper version tracking mechanisms, users risk losing or overwriting important changes, leading to confusion, errors, and potential loss of valuable information.</a:t>
            </a:r>
            <a:endParaRPr lang="en-IN"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79864" y="1360449"/>
            <a:ext cx="7961238" cy="2677656"/>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Introduction : Brief </a:t>
            </a:r>
            <a:r>
              <a:rPr lang="en-US" dirty="0"/>
              <a:t>description of the project and its </a:t>
            </a:r>
            <a:r>
              <a:rPr lang="en-US" dirty="0" err="1"/>
              <a:t>purpose.Mention</a:t>
            </a:r>
            <a:r>
              <a:rPr lang="en-US" dirty="0"/>
              <a:t> the target audience (students, professionals, etc</a:t>
            </a:r>
            <a:r>
              <a:rPr lang="en-US" dirty="0" smtClean="0"/>
              <a:t>.).</a:t>
            </a:r>
          </a:p>
          <a:p>
            <a:pPr marL="285750" indent="-285750" algn="just">
              <a:buFont typeface="Arial" panose="020B0604020202020204" pitchFamily="34" charset="0"/>
              <a:buChar char="•"/>
            </a:pPr>
            <a:r>
              <a:rPr lang="en-US" dirty="0" smtClean="0"/>
              <a:t>Features : List </a:t>
            </a:r>
            <a:r>
              <a:rPr lang="en-US" dirty="0"/>
              <a:t>of features the application will offer (e.g., create, edit, delete notes, share notes with others, search functionality, user authentication).Prioritize features based on importance and feasibility</a:t>
            </a:r>
            <a:r>
              <a:rPr lang="en-US" dirty="0" smtClean="0"/>
              <a:t>.</a:t>
            </a:r>
          </a:p>
          <a:p>
            <a:pPr marL="285750" indent="-285750" algn="just">
              <a:buFont typeface="Arial" panose="020B0604020202020204" pitchFamily="34" charset="0"/>
              <a:buChar char="•"/>
            </a:pPr>
            <a:r>
              <a:rPr lang="en-US" dirty="0" smtClean="0"/>
              <a:t>User Roles : Identify </a:t>
            </a:r>
            <a:r>
              <a:rPr lang="en-US" dirty="0"/>
              <a:t>different user roles (e.g., regular user, administrator).Define the permissions and capabilities of each role</a:t>
            </a:r>
            <a:r>
              <a:rPr lang="en-US" dirty="0" smtClean="0"/>
              <a:t>. </a:t>
            </a:r>
          </a:p>
          <a:p>
            <a:pPr marL="285750" indent="-285750" algn="just">
              <a:buFont typeface="Arial" panose="020B0604020202020204" pitchFamily="34" charset="0"/>
              <a:buChar char="•"/>
            </a:pPr>
            <a:r>
              <a:rPr lang="en-US" dirty="0" smtClean="0"/>
              <a:t>Technology Stack : Outline </a:t>
            </a:r>
            <a:r>
              <a:rPr lang="en-US" dirty="0"/>
              <a:t>the technologies to be used (e.g., frontend framework like React.js, backend framework like Node.js with Express, database like MongoDB</a:t>
            </a:r>
            <a:r>
              <a:rPr lang="en-US" dirty="0" smtClean="0"/>
              <a:t>). </a:t>
            </a:r>
          </a:p>
          <a:p>
            <a:pPr marL="285750" indent="-285750" algn="just">
              <a:buFont typeface="Arial" panose="020B0604020202020204" pitchFamily="34" charset="0"/>
              <a:buChar char="•"/>
            </a:pPr>
            <a:r>
              <a:rPr lang="en-US" dirty="0" smtClean="0"/>
              <a:t>Architecture : High-level </a:t>
            </a:r>
            <a:r>
              <a:rPr lang="en-US" dirty="0"/>
              <a:t>overview of the system architecture (e.g., client-server architecture).</a:t>
            </a:r>
            <a:r>
              <a:rPr lang="en-US" dirty="0" smtClean="0"/>
              <a:t>Describing </a:t>
            </a:r>
            <a:r>
              <a:rPr lang="en-US" dirty="0"/>
              <a:t>how components will interact with each other</a:t>
            </a:r>
            <a:r>
              <a:rPr lang="en-US" dirty="0" smtClean="0"/>
              <a:t>.</a:t>
            </a:r>
          </a:p>
          <a:p>
            <a:pPr marL="285750" indent="-285750" algn="just">
              <a:buFont typeface="Arial" panose="020B0604020202020204" pitchFamily="34" charset="0"/>
              <a:buChar char="•"/>
            </a:pPr>
            <a:r>
              <a:rPr lang="en-US" dirty="0" smtClean="0"/>
              <a:t>Database Design : Design </a:t>
            </a:r>
            <a:r>
              <a:rPr lang="en-US" dirty="0"/>
              <a:t>the database schema (e.g., tables for users, notes, permissions</a:t>
            </a:r>
            <a:r>
              <a:rPr lang="en-US" dirty="0" smtClean="0"/>
              <a:t>).</a:t>
            </a:r>
            <a:endParaRPr lang="en-IN"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67328" y="1148006"/>
            <a:ext cx="8230984" cy="3108543"/>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Load Balancer : </a:t>
            </a:r>
            <a:r>
              <a:rPr lang="en-US" dirty="0"/>
              <a:t>Use a load balancer like Nginx, </a:t>
            </a:r>
            <a:r>
              <a:rPr lang="en-US" dirty="0" err="1"/>
              <a:t>HAProxy</a:t>
            </a:r>
            <a:r>
              <a:rPr lang="en-US" dirty="0"/>
              <a:t>, or AWS Elastic Load Balancing (ELB). Configure it to listen on a public IP address and forward traffic to your </a:t>
            </a:r>
            <a:r>
              <a:rPr lang="en-US" dirty="0" smtClean="0"/>
              <a:t>nodes.</a:t>
            </a:r>
          </a:p>
          <a:p>
            <a:pPr marL="285750" indent="-285750" algn="just">
              <a:buFont typeface="Arial" panose="020B0604020202020204" pitchFamily="34" charset="0"/>
              <a:buChar char="•"/>
            </a:pPr>
            <a:r>
              <a:rPr lang="en-US" dirty="0" smtClean="0"/>
              <a:t>Nodes : </a:t>
            </a:r>
            <a:r>
              <a:rPr lang="en-US" dirty="0"/>
              <a:t>Set up multiple nodes (servers) hosting your web application. Each node should have the same version of the application and be configured to handle incoming requests</a:t>
            </a:r>
            <a:r>
              <a:rPr lang="en-US" dirty="0" smtClean="0"/>
              <a:t>.</a:t>
            </a:r>
          </a:p>
          <a:p>
            <a:pPr marL="285750" indent="-285750" algn="just">
              <a:buFont typeface="Arial" panose="020B0604020202020204" pitchFamily="34" charset="0"/>
              <a:buChar char="•"/>
            </a:pPr>
            <a:r>
              <a:rPr lang="en-US" dirty="0" smtClean="0"/>
              <a:t> Database : </a:t>
            </a:r>
            <a:r>
              <a:rPr lang="en-US" dirty="0"/>
              <a:t>If your application uses a database, ensure it's accessible by all nodes. Consider using a database cluster for high </a:t>
            </a:r>
            <a:r>
              <a:rPr lang="en-US" dirty="0" smtClean="0"/>
              <a:t>availability.</a:t>
            </a:r>
          </a:p>
          <a:p>
            <a:pPr marL="285750" indent="-285750" algn="just">
              <a:buFont typeface="Arial" panose="020B0604020202020204" pitchFamily="34" charset="0"/>
              <a:buChar char="•"/>
            </a:pPr>
            <a:r>
              <a:rPr lang="en-US" dirty="0" smtClean="0"/>
              <a:t>Configuration Management : </a:t>
            </a:r>
            <a:r>
              <a:rPr lang="en-US" dirty="0"/>
              <a:t>Use a configuration management tool like </a:t>
            </a:r>
            <a:r>
              <a:rPr lang="en-US" dirty="0" err="1"/>
              <a:t>Ansible</a:t>
            </a:r>
            <a:r>
              <a:rPr lang="en-US" dirty="0"/>
              <a:t>, Chef, or Puppet to manage the configuration of your nodes. This helps ensure consistency across all </a:t>
            </a:r>
            <a:r>
              <a:rPr lang="en-US" dirty="0" smtClean="0"/>
              <a:t>nodes.</a:t>
            </a:r>
          </a:p>
          <a:p>
            <a:pPr marL="285750" indent="-285750" algn="just">
              <a:buFont typeface="Arial" panose="020B0604020202020204" pitchFamily="34" charset="0"/>
              <a:buChar char="•"/>
            </a:pPr>
            <a:r>
              <a:rPr lang="en-US" dirty="0" smtClean="0"/>
              <a:t>Monitoring </a:t>
            </a:r>
            <a:r>
              <a:rPr lang="en-US" dirty="0"/>
              <a:t>and </a:t>
            </a:r>
            <a:r>
              <a:rPr lang="en-US" dirty="0" smtClean="0"/>
              <a:t>Logging : </a:t>
            </a:r>
            <a:r>
              <a:rPr lang="en-US" dirty="0"/>
              <a:t>Set up monitoring and logging to track the health and performance of your nodes. Tools like Prometheus, </a:t>
            </a:r>
            <a:r>
              <a:rPr lang="en-US" dirty="0" err="1" smtClean="0"/>
              <a:t>Grafana</a:t>
            </a:r>
            <a:r>
              <a:rPr lang="en-US" dirty="0" smtClean="0"/>
              <a:t> , </a:t>
            </a:r>
            <a:r>
              <a:rPr lang="en-US" dirty="0"/>
              <a:t>and ELK stack can help with </a:t>
            </a:r>
            <a:r>
              <a:rPr lang="en-US" dirty="0" smtClean="0"/>
              <a:t>this.</a:t>
            </a:r>
          </a:p>
          <a:p>
            <a:pPr marL="285750" indent="-285750" algn="just">
              <a:buFont typeface="Arial" panose="020B0604020202020204" pitchFamily="34" charset="0"/>
              <a:buChar char="•"/>
            </a:pPr>
            <a:r>
              <a:rPr lang="en-US" dirty="0" smtClean="0"/>
              <a:t>Scaling : </a:t>
            </a:r>
            <a:r>
              <a:rPr lang="en-US" dirty="0"/>
              <a:t>Implement auto-scaling if needed to dynamically adjust the number of nodes based on traffic </a:t>
            </a:r>
            <a:r>
              <a:rPr lang="en-US" dirty="0" smtClean="0"/>
              <a:t>load.</a:t>
            </a:r>
          </a:p>
          <a:p>
            <a:pPr marL="285750" indent="-285750" algn="just">
              <a:buFont typeface="Arial" panose="020B0604020202020204" pitchFamily="34" charset="0"/>
              <a:buChar char="•"/>
            </a:pPr>
            <a:r>
              <a:rPr lang="en-US" dirty="0" smtClean="0"/>
              <a:t>Security: </a:t>
            </a:r>
            <a:r>
              <a:rPr lang="en-US" dirty="0"/>
              <a:t>Ensure all nodes are secure by using firewalls, regular security updates, and secure communication protocols (e.g., HTTPS).</a:t>
            </a:r>
            <a:endParaRPr lang="en-IN"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p:cNvSpPr txBox="1"/>
          <p:nvPr/>
        </p:nvSpPr>
        <p:spPr>
          <a:xfrm>
            <a:off x="417444" y="1242392"/>
            <a:ext cx="8219660" cy="3323987"/>
          </a:xfrm>
          <a:prstGeom prst="rect">
            <a:avLst/>
          </a:prstGeom>
          <a:noFill/>
        </p:spPr>
        <p:txBody>
          <a:bodyPr wrap="square" rtlCol="0">
            <a:spAutoFit/>
          </a:bodyPr>
          <a:lstStyle/>
          <a:p>
            <a:pPr marL="285750" indent="-285750" algn="just">
              <a:buFont typeface="Courier New" panose="02070309020205020404" pitchFamily="49" charset="0"/>
              <a:buChar char="o"/>
            </a:pPr>
            <a:r>
              <a:rPr lang="en-US" dirty="0"/>
              <a:t>User Modeling: Understanding user personas, their needs, preferences, and behaviors is crucial. This includes identifying target users such as students, professionals, or teams, and modeling their interactions with the application</a:t>
            </a:r>
            <a:r>
              <a:rPr lang="en-US" dirty="0" smtClean="0"/>
              <a:t>. </a:t>
            </a:r>
          </a:p>
          <a:p>
            <a:pPr marL="285750" indent="-285750" algn="just">
              <a:buFont typeface="Courier New" panose="02070309020205020404" pitchFamily="49" charset="0"/>
              <a:buChar char="o"/>
            </a:pPr>
            <a:r>
              <a:rPr lang="en-US" dirty="0" smtClean="0"/>
              <a:t>Feature </a:t>
            </a:r>
            <a:r>
              <a:rPr lang="en-US" dirty="0"/>
              <a:t>Modeling: Defining the features and functionalities of the application based on user requirements. This may include note creation, editing, sharing, collaboration tools (e.g., comments, annotations), user management, search capabilities, etc</a:t>
            </a:r>
            <a:r>
              <a:rPr lang="en-US" dirty="0" smtClean="0"/>
              <a:t>.</a:t>
            </a:r>
          </a:p>
          <a:p>
            <a:pPr marL="285750" indent="-285750" algn="just">
              <a:buFont typeface="Courier New" panose="02070309020205020404" pitchFamily="49" charset="0"/>
              <a:buChar char="o"/>
            </a:pPr>
            <a:r>
              <a:rPr lang="en-US" dirty="0" smtClean="0"/>
              <a:t>System </a:t>
            </a:r>
            <a:r>
              <a:rPr lang="en-US" dirty="0"/>
              <a:t>Architecture: Designing the architecture of the web application, including front-end, back-end, and database components. This involves selecting appropriate technologies and frameworks based on scalability, performance, security, and other </a:t>
            </a:r>
            <a:r>
              <a:rPr lang="en-US" dirty="0" err="1"/>
              <a:t>requirements.Development</a:t>
            </a:r>
            <a:r>
              <a:rPr lang="en-US" dirty="0"/>
              <a:t> </a:t>
            </a:r>
            <a:endParaRPr lang="en-US" dirty="0" smtClean="0"/>
          </a:p>
          <a:p>
            <a:pPr marL="285750" indent="-285750" algn="just">
              <a:buFont typeface="Courier New" panose="02070309020205020404" pitchFamily="49" charset="0"/>
              <a:buChar char="o"/>
            </a:pPr>
            <a:r>
              <a:rPr lang="en-US" dirty="0" smtClean="0"/>
              <a:t>Process</a:t>
            </a:r>
            <a:r>
              <a:rPr lang="en-US" dirty="0"/>
              <a:t>: Implementing the application using agile methodologies or other software development frameworks. This involves iterative development, testing, and deployment cycles to ensure continuous improvement and feedback </a:t>
            </a:r>
            <a:r>
              <a:rPr lang="en-US" dirty="0" err="1" smtClean="0"/>
              <a:t>incorporation.Evaluation</a:t>
            </a:r>
            <a:endParaRPr lang="en-US" dirty="0" smtClean="0"/>
          </a:p>
          <a:p>
            <a:pPr marL="285750" indent="-285750" algn="just">
              <a:buFont typeface="Courier New" panose="02070309020205020404" pitchFamily="49" charset="0"/>
              <a:buChar char="o"/>
            </a:pPr>
            <a:r>
              <a:rPr lang="en-US" dirty="0" smtClean="0"/>
              <a:t> </a:t>
            </a:r>
            <a:r>
              <a:rPr lang="en-US" dirty="0"/>
              <a:t>Metrics: Establishing metrics to evaluate the performance, usability, and user satisfaction of the application. This may include factors such as response time, user engagement, retention rates, and feedback from user testing sessions.</a:t>
            </a:r>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311700" y="557385"/>
            <a:ext cx="8832300" cy="451933"/>
          </a:xfrm>
        </p:spPr>
        <p:txBody>
          <a:bodyPr/>
          <a:lstStyle/>
          <a:p>
            <a:pPr algn="ctr"/>
            <a:r>
              <a:rPr lang="en-US" sz="2000" dirty="0"/>
              <a:t>Homepage</a:t>
            </a:r>
          </a:p>
        </p:txBody>
      </p:sp>
      <p:pic>
        <p:nvPicPr>
          <p:cNvPr id="4" name="Picture 3"/>
          <p:cNvPicPr>
            <a:picLocks noChangeAspect="1"/>
          </p:cNvPicPr>
          <p:nvPr/>
        </p:nvPicPr>
        <p:blipFill>
          <a:blip r:embed="rId2"/>
          <a:stretch>
            <a:fillRect/>
          </a:stretch>
        </p:blipFill>
        <p:spPr>
          <a:xfrm>
            <a:off x="995798" y="920109"/>
            <a:ext cx="7494401" cy="42156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purl.org/dc/terms/"/>
    <ds:schemaRef ds:uri="c0fa2617-96bd-425d-8578-e93563fe37c5"/>
    <ds:schemaRef ds:uri="http://purl.org/dc/dcmitype/"/>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9162bd5b-4ed9-4da3-b376-05204580ba3f"/>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297</TotalTime>
  <Words>1350</Words>
  <Application>Microsoft Office PowerPoint</Application>
  <PresentationFormat>On-screen Show (16:9)</PresentationFormat>
  <Paragraphs>69</Paragraphs>
  <Slides>17</Slides>
  <Notes>10</Notes>
  <HiddenSlides>0</HiddenSlides>
  <MMClips>0</MMClips>
  <ScaleCrop>false</ScaleCrop>
  <HeadingPairs>
    <vt:vector size="8" baseType="variant">
      <vt:variant>
        <vt:lpstr>Fonts Used</vt:lpstr>
      </vt:variant>
      <vt:variant>
        <vt:i4>8</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7" baseType="lpstr">
      <vt:lpstr>Arial</vt:lpstr>
      <vt:lpstr>Arial MT</vt:lpstr>
      <vt:lpstr>Calibri</vt:lpstr>
      <vt:lpstr>Courier New</vt:lpstr>
      <vt:lpstr>Poppins</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 Page</vt:lpstr>
      <vt:lpstr>Student Login-Page</vt:lpstr>
      <vt:lpstr>Teachers Login-Page</vt:lpstr>
      <vt:lpstr>no_access-Page</vt:lpstr>
      <vt:lpstr>PowerPoint Presentation</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user</cp:lastModifiedBy>
  <cp:revision>21</cp:revision>
  <dcterms:modified xsi:type="dcterms:W3CDTF">2024-04-10T10:36:18Z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